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1231"/>
    <a:srgbClr val="42709C"/>
    <a:srgbClr val="7A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2"/>
    <p:restoredTop sz="95646"/>
  </p:normalViewPr>
  <p:slideViewPr>
    <p:cSldViewPr snapToGrid="0" snapToObjects="1">
      <p:cViewPr>
        <p:scale>
          <a:sx n="106" d="100"/>
          <a:sy n="106" d="100"/>
        </p:scale>
        <p:origin x="4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0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8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3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1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2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EE69-2E78-1945-BC16-4D31710F65BA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1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png"/><Relationship Id="rId3" Type="http://schemas.openxmlformats.org/officeDocument/2006/relationships/image" Target="../media/image2.emf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emf"/><Relationship Id="rId2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1248956" y="78318"/>
            <a:ext cx="976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LSDM: Long-Short Diffeomorphic Motion for Weakly-Supervised Ultrasound Landmark Tracking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808342" y="457137"/>
            <a:ext cx="4084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Zhihua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Liu, Bin Yang,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Xuejun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Ni, Yan Shen,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Huiyu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Zhou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50121" y="775886"/>
            <a:ext cx="2778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31231"/>
                </a:solidFill>
              </a:rPr>
              <a:t>Ultrasound Landmark Tracking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36976" y="775886"/>
            <a:ext cx="4523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31231"/>
                </a:solidFill>
              </a:rPr>
              <a:t>Long-Short Diffeomorphic Motion Network (LSDM)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651830" y="3509881"/>
            <a:ext cx="1444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31231"/>
                </a:solidFill>
              </a:rPr>
              <a:t>Ablation Study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560751" y="5004831"/>
            <a:ext cx="918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31231"/>
                </a:solidFill>
              </a:rPr>
              <a:t>Datasets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5674" y="5230918"/>
            <a:ext cx="52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Public</a:t>
            </a:r>
            <a:r>
              <a:rPr lang="en-US" sz="1200" dirty="0"/>
              <a:t>: CLUST2D(Liver) </a:t>
            </a:r>
            <a:r>
              <a:rPr lang="en-US" sz="1200" b="1" dirty="0">
                <a:solidFill>
                  <a:srgbClr val="C00000"/>
                </a:solidFill>
              </a:rPr>
              <a:t>Private</a:t>
            </a:r>
            <a:r>
              <a:rPr lang="en-US" sz="1200" dirty="0"/>
              <a:t>: Affiliated Hospital of Nantong University(Kidney)</a:t>
            </a:r>
          </a:p>
        </p:txBody>
      </p:sp>
      <p:cxnSp>
        <p:nvCxnSpPr>
          <p:cNvPr id="126" name="Straight Connector 125"/>
          <p:cNvCxnSpPr>
            <a:cxnSpLocks/>
          </p:cNvCxnSpPr>
          <p:nvPr/>
        </p:nvCxnSpPr>
        <p:spPr>
          <a:xfrm>
            <a:off x="8476867" y="814138"/>
            <a:ext cx="0" cy="6016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9714825" y="5806721"/>
            <a:ext cx="1281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31231"/>
                </a:solidFill>
              </a:rPr>
              <a:t>Failure Cases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442240" y="4800900"/>
            <a:ext cx="5031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No significant performance difference between Partial (Right-Top) and Complete (Bottom-Right). 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-59392" y="4913990"/>
            <a:ext cx="35970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</a:rPr>
              <a:t>✭</a:t>
            </a:r>
            <a:r>
              <a:rPr lang="en-US" sz="1100" b="1" dirty="0">
                <a:solidFill>
                  <a:srgbClr val="C00000"/>
                </a:solidFill>
              </a:rPr>
              <a:t>Long-Short Representation</a:t>
            </a:r>
            <a:r>
              <a:rPr lang="en-US" sz="1100" dirty="0"/>
              <a:t>: </a:t>
            </a:r>
            <a:r>
              <a:rPr lang="en" sz="1100" dirty="0"/>
              <a:t>A</a:t>
            </a:r>
            <a:r>
              <a:rPr lang="en" altLang="zh-CN" sz="1100" dirty="0"/>
              <a:t> new representation design containing diffeomorphism in both long and short intervals.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6040" y="1050648"/>
            <a:ext cx="355970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What</a:t>
            </a:r>
            <a:r>
              <a:rPr lang="en-US" sz="1100" b="1" dirty="0"/>
              <a:t>: </a:t>
            </a:r>
            <a:r>
              <a:rPr lang="en-US" sz="1100" dirty="0"/>
              <a:t>The goal is to locate the same landmark provided by the exemplar frame in the follow-up image sequences.</a:t>
            </a:r>
          </a:p>
          <a:p>
            <a:r>
              <a:rPr lang="en-US" sz="1100" b="1" dirty="0">
                <a:solidFill>
                  <a:srgbClr val="C00000"/>
                </a:solidFill>
              </a:rPr>
              <a:t>Why</a:t>
            </a:r>
            <a:r>
              <a:rPr lang="en-US" sz="1100" b="1" dirty="0"/>
              <a:t>: </a:t>
            </a:r>
            <a:r>
              <a:rPr lang="en-US" sz="1100" dirty="0"/>
              <a:t>Delivers landmark localization and movement estimation information in temporal-spatial domains, which provides clinicians a measurable therapy margin around clinical and surgical target to increase the chance of tumor control.</a:t>
            </a:r>
          </a:p>
        </p:txBody>
      </p:sp>
      <p:sp>
        <p:nvSpPr>
          <p:cNvPr id="4" name="Rectangle 3"/>
          <p:cNvSpPr/>
          <p:nvPr/>
        </p:nvSpPr>
        <p:spPr>
          <a:xfrm>
            <a:off x="-49541" y="4569826"/>
            <a:ext cx="36574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✭Multi-Task</a:t>
            </a:r>
            <a:r>
              <a:rPr lang="en-US" sz="1100" dirty="0"/>
              <a:t>: </a:t>
            </a:r>
            <a:r>
              <a:rPr lang="en-US" altLang="zh-CN" sz="1100" dirty="0"/>
              <a:t>A </a:t>
            </a:r>
            <a:r>
              <a:rPr lang="en" altLang="zh-CN" sz="1100" b="0" i="0" dirty="0">
                <a:effectLst/>
              </a:rPr>
              <a:t>novel landmark tracking network by multi-tasking both tracking and mo</a:t>
            </a:r>
            <a:r>
              <a:rPr lang="en" altLang="zh-CN" sz="1100" dirty="0"/>
              <a:t>ti</a:t>
            </a:r>
            <a:r>
              <a:rPr lang="en" altLang="zh-CN" sz="1100" b="0" i="0" dirty="0">
                <a:effectLst/>
              </a:rPr>
              <a:t>on learning.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3507049" y="3105764"/>
            <a:ext cx="2442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With EM-Based Motion Alignment (EMMA):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2DDA9D-E4FB-BB2B-42B9-7AD20DC0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01"/>
          <a:stretch/>
        </p:blipFill>
        <p:spPr>
          <a:xfrm>
            <a:off x="48117" y="2337991"/>
            <a:ext cx="3384795" cy="19035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B5B6116-A3D4-F269-CC9C-DB94C7942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26"/>
          <a:stretch/>
        </p:blipFill>
        <p:spPr>
          <a:xfrm>
            <a:off x="18878" y="5704281"/>
            <a:ext cx="3409528" cy="11210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6BD9F5-22E8-5883-F995-05E5352FB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704" y="1109787"/>
            <a:ext cx="4834649" cy="1893086"/>
          </a:xfrm>
          <a:prstGeom prst="rect">
            <a:avLst/>
          </a:prstGeom>
        </p:spPr>
      </p:pic>
      <p:sp>
        <p:nvSpPr>
          <p:cNvPr id="20" name="Rectangle 63">
            <a:extLst>
              <a:ext uri="{FF2B5EF4-FFF2-40B4-BE49-F238E27FC236}">
                <a16:creationId xmlns:a16="http://schemas.microsoft.com/office/drawing/2014/main" id="{7D2F229B-74CD-1D2B-8D6D-61DDA09AF090}"/>
              </a:ext>
            </a:extLst>
          </p:cNvPr>
          <p:cNvSpPr/>
          <p:nvPr/>
        </p:nvSpPr>
        <p:spPr>
          <a:xfrm>
            <a:off x="6238352" y="3088902"/>
            <a:ext cx="2252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Deformation Pyramid Network boost Tracking Net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C7F373C-0BC5-8509-CE58-1505B2E8A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643" y="3432023"/>
            <a:ext cx="2105620" cy="1324289"/>
          </a:xfrm>
          <a:prstGeom prst="rect">
            <a:avLst/>
          </a:prstGeom>
        </p:spPr>
      </p:pic>
      <p:pic>
        <p:nvPicPr>
          <p:cNvPr id="27" name="图片 26" descr="模糊的照片&#10;&#10;描述已自动生成">
            <a:extLst>
              <a:ext uri="{FF2B5EF4-FFF2-40B4-BE49-F238E27FC236}">
                <a16:creationId xmlns:a16="http://schemas.microsoft.com/office/drawing/2014/main" id="{BD5B94C9-38CC-7AE4-48AF-18BF9E3C4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69" y="5510145"/>
            <a:ext cx="621050" cy="932704"/>
          </a:xfrm>
          <a:prstGeom prst="rect">
            <a:avLst/>
          </a:prstGeom>
        </p:spPr>
      </p:pic>
      <p:pic>
        <p:nvPicPr>
          <p:cNvPr id="28" name="图片 27" descr="电脑萤幕画面&#10;&#10;中度可信度描述已自动生成">
            <a:extLst>
              <a:ext uri="{FF2B5EF4-FFF2-40B4-BE49-F238E27FC236}">
                <a16:creationId xmlns:a16="http://schemas.microsoft.com/office/drawing/2014/main" id="{B8BC12FF-FF84-8AAD-5144-F38A202E2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6" y="5510145"/>
            <a:ext cx="618792" cy="93270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BA91D5D-5EFC-470D-410D-37D35B62DD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4918" r="78011" b="65188"/>
          <a:stretch/>
        </p:blipFill>
        <p:spPr>
          <a:xfrm>
            <a:off x="3574304" y="5520823"/>
            <a:ext cx="1099370" cy="958632"/>
          </a:xfrm>
          <a:prstGeom prst="rect">
            <a:avLst/>
          </a:prstGeom>
        </p:spPr>
      </p:pic>
      <p:sp>
        <p:nvSpPr>
          <p:cNvPr id="30" name="十字形 29">
            <a:extLst>
              <a:ext uri="{FF2B5EF4-FFF2-40B4-BE49-F238E27FC236}">
                <a16:creationId xmlns:a16="http://schemas.microsoft.com/office/drawing/2014/main" id="{D355F491-4882-285A-1FBE-AF387E5FD556}"/>
              </a:ext>
            </a:extLst>
          </p:cNvPr>
          <p:cNvSpPr/>
          <p:nvPr/>
        </p:nvSpPr>
        <p:spPr>
          <a:xfrm rot="2700000">
            <a:off x="4078143" y="5936173"/>
            <a:ext cx="91693" cy="91693"/>
          </a:xfrm>
          <a:prstGeom prst="plus">
            <a:avLst>
              <a:gd name="adj" fmla="val 42128"/>
            </a:avLst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十字形 30">
            <a:extLst>
              <a:ext uri="{FF2B5EF4-FFF2-40B4-BE49-F238E27FC236}">
                <a16:creationId xmlns:a16="http://schemas.microsoft.com/office/drawing/2014/main" id="{9E001BB8-6A97-7B69-E2A5-0A1619FC2695}"/>
              </a:ext>
            </a:extLst>
          </p:cNvPr>
          <p:cNvSpPr/>
          <p:nvPr/>
        </p:nvSpPr>
        <p:spPr>
          <a:xfrm rot="2700000">
            <a:off x="7499877" y="5817063"/>
            <a:ext cx="89212" cy="89212"/>
          </a:xfrm>
          <a:prstGeom prst="plus">
            <a:avLst>
              <a:gd name="adj" fmla="val 42128"/>
            </a:avLst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十字形 31">
            <a:extLst>
              <a:ext uri="{FF2B5EF4-FFF2-40B4-BE49-F238E27FC236}">
                <a16:creationId xmlns:a16="http://schemas.microsoft.com/office/drawing/2014/main" id="{45541DD0-F5C7-3CC2-0138-E47F77D58EF2}"/>
              </a:ext>
            </a:extLst>
          </p:cNvPr>
          <p:cNvSpPr/>
          <p:nvPr/>
        </p:nvSpPr>
        <p:spPr>
          <a:xfrm rot="2700000">
            <a:off x="7969430" y="5884605"/>
            <a:ext cx="89212" cy="89212"/>
          </a:xfrm>
          <a:prstGeom prst="plus">
            <a:avLst>
              <a:gd name="adj" fmla="val 42128"/>
            </a:avLst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十字形 32">
            <a:extLst>
              <a:ext uri="{FF2B5EF4-FFF2-40B4-BE49-F238E27FC236}">
                <a16:creationId xmlns:a16="http://schemas.microsoft.com/office/drawing/2014/main" id="{E798F206-001E-CF78-3F76-7B6DACCEF01A}"/>
              </a:ext>
            </a:extLst>
          </p:cNvPr>
          <p:cNvSpPr/>
          <p:nvPr/>
        </p:nvSpPr>
        <p:spPr>
          <a:xfrm rot="2700000">
            <a:off x="8178610" y="5899972"/>
            <a:ext cx="89212" cy="89212"/>
          </a:xfrm>
          <a:prstGeom prst="plus">
            <a:avLst>
              <a:gd name="adj" fmla="val 42128"/>
            </a:avLst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5" name="图片 34" descr="图片包含 图表&#10;&#10;描述已自动生成">
            <a:extLst>
              <a:ext uri="{FF2B5EF4-FFF2-40B4-BE49-F238E27FC236}">
                <a16:creationId xmlns:a16="http://schemas.microsoft.com/office/drawing/2014/main" id="{BE49C415-A54F-80FC-B7FB-98F1E0E92AE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9625" r="8193" b="5981"/>
          <a:stretch/>
        </p:blipFill>
        <p:spPr>
          <a:xfrm>
            <a:off x="5809597" y="5527418"/>
            <a:ext cx="1258827" cy="933527"/>
          </a:xfrm>
          <a:prstGeom prst="rect">
            <a:avLst/>
          </a:prstGeom>
        </p:spPr>
      </p:pic>
      <p:pic>
        <p:nvPicPr>
          <p:cNvPr id="36" name="图片 35" descr="图片包含 图表&#10;&#10;描述已自动生成">
            <a:extLst>
              <a:ext uri="{FF2B5EF4-FFF2-40B4-BE49-F238E27FC236}">
                <a16:creationId xmlns:a16="http://schemas.microsoft.com/office/drawing/2014/main" id="{97724229-746D-1881-3D32-1A42287544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t="9705" r="12376" b="6089"/>
          <a:stretch/>
        </p:blipFill>
        <p:spPr>
          <a:xfrm>
            <a:off x="4665987" y="5532080"/>
            <a:ext cx="1135208" cy="931421"/>
          </a:xfrm>
          <a:prstGeom prst="rect">
            <a:avLst/>
          </a:prstGeom>
        </p:spPr>
      </p:pic>
      <p:pic>
        <p:nvPicPr>
          <p:cNvPr id="37" name="图片 36" descr="表格&#10;&#10;描述已自动生成">
            <a:extLst>
              <a:ext uri="{FF2B5EF4-FFF2-40B4-BE49-F238E27FC236}">
                <a16:creationId xmlns:a16="http://schemas.microsoft.com/office/drawing/2014/main" id="{3B3290EB-793B-C26F-4EC2-6548834D76D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32283" r="21126" b="6446"/>
          <a:stretch/>
        </p:blipFill>
        <p:spPr>
          <a:xfrm>
            <a:off x="8532685" y="3781095"/>
            <a:ext cx="3579917" cy="988514"/>
          </a:xfrm>
          <a:prstGeom prst="rect">
            <a:avLst/>
          </a:prstGeom>
        </p:spPr>
      </p:pic>
      <p:pic>
        <p:nvPicPr>
          <p:cNvPr id="38" name="图片 37" descr="表格&#10;&#10;描述已自动生成">
            <a:extLst>
              <a:ext uri="{FF2B5EF4-FFF2-40B4-BE49-F238E27FC236}">
                <a16:creationId xmlns:a16="http://schemas.microsoft.com/office/drawing/2014/main" id="{F728C5F0-68C7-8575-08F9-5E4B74EC3B0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2" t="14382" r="10081" b="55082"/>
          <a:stretch/>
        </p:blipFill>
        <p:spPr>
          <a:xfrm>
            <a:off x="8517534" y="5175255"/>
            <a:ext cx="3610218" cy="646800"/>
          </a:xfrm>
          <a:prstGeom prst="rect">
            <a:avLst/>
          </a:prstGeom>
        </p:spPr>
      </p:pic>
      <p:sp>
        <p:nvSpPr>
          <p:cNvPr id="40" name="TextBox 92">
            <a:extLst>
              <a:ext uri="{FF2B5EF4-FFF2-40B4-BE49-F238E27FC236}">
                <a16:creationId xmlns:a16="http://schemas.microsoft.com/office/drawing/2014/main" id="{A3FA1736-95D7-C005-F63B-966B2C6587B8}"/>
              </a:ext>
            </a:extLst>
          </p:cNvPr>
          <p:cNvSpPr txBox="1"/>
          <p:nvPr/>
        </p:nvSpPr>
        <p:spPr>
          <a:xfrm>
            <a:off x="9712522" y="4736939"/>
            <a:ext cx="1329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31231"/>
                </a:solidFill>
              </a:rPr>
              <a:t>In-House Test</a:t>
            </a:r>
          </a:p>
        </p:txBody>
      </p:sp>
      <p:sp>
        <p:nvSpPr>
          <p:cNvPr id="41" name="TextBox 161">
            <a:extLst>
              <a:ext uri="{FF2B5EF4-FFF2-40B4-BE49-F238E27FC236}">
                <a16:creationId xmlns:a16="http://schemas.microsoft.com/office/drawing/2014/main" id="{53066CC9-9993-324E-21B1-24CCF2D2EFE9}"/>
              </a:ext>
            </a:extLst>
          </p:cNvPr>
          <p:cNvSpPr txBox="1"/>
          <p:nvPr/>
        </p:nvSpPr>
        <p:spPr>
          <a:xfrm>
            <a:off x="8443195" y="4952993"/>
            <a:ext cx="5031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Test sequence from a specific scanner is hidden during training.</a:t>
            </a:r>
          </a:p>
        </p:txBody>
      </p:sp>
      <p:sp>
        <p:nvSpPr>
          <p:cNvPr id="45" name="TextBox 92">
            <a:extLst>
              <a:ext uri="{FF2B5EF4-FFF2-40B4-BE49-F238E27FC236}">
                <a16:creationId xmlns:a16="http://schemas.microsoft.com/office/drawing/2014/main" id="{6359DA23-95CF-3972-F6B0-D44D1393C0D5}"/>
              </a:ext>
            </a:extLst>
          </p:cNvPr>
          <p:cNvSpPr txBox="1"/>
          <p:nvPr/>
        </p:nvSpPr>
        <p:spPr>
          <a:xfrm>
            <a:off x="9397949" y="775886"/>
            <a:ext cx="2018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31231"/>
                </a:solidFill>
              </a:rPr>
              <a:t>Tracking Visualization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13332EF-4EFD-FD0A-1F73-9048A50DA25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1" b="1471"/>
          <a:stretch/>
        </p:blipFill>
        <p:spPr>
          <a:xfrm>
            <a:off x="8498579" y="1103005"/>
            <a:ext cx="3635048" cy="1382662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9441283" y="6032122"/>
            <a:ext cx="94128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Low confidence map</a:t>
            </a:r>
          </a:p>
        </p:txBody>
      </p:sp>
      <p:sp>
        <p:nvSpPr>
          <p:cNvPr id="56" name="Rectangle 158">
            <a:extLst>
              <a:ext uri="{FF2B5EF4-FFF2-40B4-BE49-F238E27FC236}">
                <a16:creationId xmlns:a16="http://schemas.microsoft.com/office/drawing/2014/main" id="{1009FFF4-D4FC-2C04-95D6-A2C54695BA9C}"/>
              </a:ext>
            </a:extLst>
          </p:cNvPr>
          <p:cNvSpPr/>
          <p:nvPr/>
        </p:nvSpPr>
        <p:spPr>
          <a:xfrm>
            <a:off x="11388361" y="6038106"/>
            <a:ext cx="72648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Online Latency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0BC96EEA-4B5A-EB0E-E0CF-05FE018540C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7032" t="65838" r="-1" b="-1"/>
          <a:stretch/>
        </p:blipFill>
        <p:spPr>
          <a:xfrm>
            <a:off x="11460775" y="6241032"/>
            <a:ext cx="581655" cy="58138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77E8A93D-E5F0-A0F3-6A50-FA3E7638F75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2716" r="1"/>
          <a:stretch/>
        </p:blipFill>
        <p:spPr>
          <a:xfrm>
            <a:off x="8520089" y="6202444"/>
            <a:ext cx="2847264" cy="619976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13652577-AF2D-56B7-E2F1-E047250CB83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351" t="36592"/>
          <a:stretch/>
        </p:blipFill>
        <p:spPr>
          <a:xfrm>
            <a:off x="8511042" y="2483505"/>
            <a:ext cx="3587198" cy="1059560"/>
          </a:xfrm>
          <a:prstGeom prst="rect">
            <a:avLst/>
          </a:prstGeom>
        </p:spPr>
      </p:pic>
      <p:pic>
        <p:nvPicPr>
          <p:cNvPr id="68" name="图片 67" descr="徽标, 公司名称&#10;&#10;描述已自动生成">
            <a:extLst>
              <a:ext uri="{FF2B5EF4-FFF2-40B4-BE49-F238E27FC236}">
                <a16:creationId xmlns:a16="http://schemas.microsoft.com/office/drawing/2014/main" id="{63C7830E-883D-2BE1-A327-02ECA7F290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75" y="24032"/>
            <a:ext cx="897985" cy="762269"/>
          </a:xfrm>
          <a:prstGeom prst="rect">
            <a:avLst/>
          </a:prstGeom>
        </p:spPr>
      </p:pic>
      <p:pic>
        <p:nvPicPr>
          <p:cNvPr id="70" name="图片 69" descr="QR 代码&#10;&#10;描述已自动生成">
            <a:extLst>
              <a:ext uri="{FF2B5EF4-FFF2-40B4-BE49-F238E27FC236}">
                <a16:creationId xmlns:a16="http://schemas.microsoft.com/office/drawing/2014/main" id="{08382C0B-2C48-AC95-1FA4-E39A632546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98013" y="222513"/>
            <a:ext cx="554814" cy="5548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8" name="Straight Connector 87"/>
          <p:cNvCxnSpPr>
            <a:cxnSpLocks/>
          </p:cNvCxnSpPr>
          <p:nvPr/>
        </p:nvCxnSpPr>
        <p:spPr>
          <a:xfrm flipV="1">
            <a:off x="0" y="805917"/>
            <a:ext cx="12192000" cy="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161">
            <a:extLst>
              <a:ext uri="{FF2B5EF4-FFF2-40B4-BE49-F238E27FC236}">
                <a16:creationId xmlns:a16="http://schemas.microsoft.com/office/drawing/2014/main" id="{AC0A2FE5-4CD9-6F81-818C-EE79401D866F}"/>
              </a:ext>
            </a:extLst>
          </p:cNvPr>
          <p:cNvSpPr txBox="1"/>
          <p:nvPr/>
        </p:nvSpPr>
        <p:spPr>
          <a:xfrm>
            <a:off x="3472354" y="6464692"/>
            <a:ext cx="50317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500" b="0" i="0" dirty="0">
                <a:effectLst/>
                <a:latin typeface="Arial" panose="020B0604020202020204" pitchFamily="34" charset="0"/>
              </a:rPr>
              <a:t>V. De Luca, et al., “Evaluation of 2d and 3d ultrasound tracking algorithms and impact on ultrasound-guided liver radiotherapy margins,” Medical Physics, vol. 45, no. 11, pp. 4986–5003, 2018</a:t>
            </a:r>
            <a:endParaRPr lang="en-US" sz="500" dirty="0"/>
          </a:p>
        </p:txBody>
      </p:sp>
      <p:sp>
        <p:nvSpPr>
          <p:cNvPr id="72" name="TextBox 161">
            <a:extLst>
              <a:ext uri="{FF2B5EF4-FFF2-40B4-BE49-F238E27FC236}">
                <a16:creationId xmlns:a16="http://schemas.microsoft.com/office/drawing/2014/main" id="{0B21AB29-98DA-AC36-FB72-AFCB98927867}"/>
              </a:ext>
            </a:extLst>
          </p:cNvPr>
          <p:cNvSpPr txBox="1"/>
          <p:nvPr/>
        </p:nvSpPr>
        <p:spPr>
          <a:xfrm>
            <a:off x="3466822" y="6661143"/>
            <a:ext cx="50317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500" b="0" i="0" dirty="0">
                <a:effectLst/>
                <a:latin typeface="Arial" panose="020B0604020202020204" pitchFamily="34" charset="0"/>
              </a:rPr>
              <a:t>https://</a:t>
            </a:r>
            <a:r>
              <a:rPr lang="en" altLang="zh-CN" sz="500" b="0" i="0" dirty="0" err="1">
                <a:effectLst/>
                <a:latin typeface="Arial" panose="020B0604020202020204" pitchFamily="34" charset="0"/>
              </a:rPr>
              <a:t>clust.ethz.ch</a:t>
            </a:r>
            <a:r>
              <a:rPr lang="en" altLang="zh-CN" sz="500" b="0" i="0" dirty="0">
                <a:effectLst/>
                <a:latin typeface="Arial" panose="020B0604020202020204" pitchFamily="34" charset="0"/>
              </a:rPr>
              <a:t>/</a:t>
            </a:r>
            <a:r>
              <a:rPr lang="en" altLang="zh-CN" sz="500" b="0" i="0" dirty="0" err="1">
                <a:effectLst/>
                <a:latin typeface="Arial" panose="020B0604020202020204" pitchFamily="34" charset="0"/>
              </a:rPr>
              <a:t>data.html</a:t>
            </a:r>
            <a:endParaRPr lang="en-US" sz="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EF3AF-5AD6-399C-12C1-89915C16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18" y="28875"/>
            <a:ext cx="715306" cy="68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124">
            <a:extLst>
              <a:ext uri="{FF2B5EF4-FFF2-40B4-BE49-F238E27FC236}">
                <a16:creationId xmlns:a16="http://schemas.microsoft.com/office/drawing/2014/main" id="{FA5D032D-EC6A-68E3-08E7-DA59A132E18A}"/>
              </a:ext>
            </a:extLst>
          </p:cNvPr>
          <p:cNvCxnSpPr>
            <a:cxnSpLocks/>
          </p:cNvCxnSpPr>
          <p:nvPr/>
        </p:nvCxnSpPr>
        <p:spPr>
          <a:xfrm>
            <a:off x="7117851" y="5507917"/>
            <a:ext cx="0" cy="971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图片 17" descr="QR 代码&#10;&#10;描述已自动生成">
            <a:extLst>
              <a:ext uri="{FF2B5EF4-FFF2-40B4-BE49-F238E27FC236}">
                <a16:creationId xmlns:a16="http://schemas.microsoft.com/office/drawing/2014/main" id="{D6F2CB8B-8233-CE5B-687E-D76045826B0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51992" y="222288"/>
            <a:ext cx="554814" cy="554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31FB54-80FC-0D01-5D4E-17989F804C17}"/>
              </a:ext>
            </a:extLst>
          </p:cNvPr>
          <p:cNvSpPr txBox="1"/>
          <p:nvPr/>
        </p:nvSpPr>
        <p:spPr>
          <a:xfrm>
            <a:off x="10997445" y="-35081"/>
            <a:ext cx="5014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dirty="0">
                <a:solidFill>
                  <a:srgbClr val="42709C"/>
                </a:solidFill>
                <a:latin typeface="+mj-ea"/>
                <a:ea typeface="+mj-ea"/>
                <a:cs typeface="Apple Symbols" panose="02000000000000000000" pitchFamily="2" charset="-79"/>
              </a:rPr>
              <a:t>Full Paper</a:t>
            </a:r>
            <a:endParaRPr kumimoji="1" lang="zh-CN" altLang="en-US" sz="600" dirty="0">
              <a:solidFill>
                <a:srgbClr val="42709C"/>
              </a:solidFill>
              <a:latin typeface="+mj-ea"/>
              <a:ea typeface="+mj-ea"/>
              <a:cs typeface="Apple Symbols" panose="02000000000000000000" pitchFamily="2" charset="-79"/>
            </a:endParaRPr>
          </a:p>
        </p:txBody>
      </p:sp>
      <p:pic>
        <p:nvPicPr>
          <p:cNvPr id="1028" name="Picture 4" descr="👇 backhand index pointing down Emoji on Google Platform">
            <a:extLst>
              <a:ext uri="{FF2B5EF4-FFF2-40B4-BE49-F238E27FC236}">
                <a16:creationId xmlns:a16="http://schemas.microsoft.com/office/drawing/2014/main" id="{32380342-F48B-E83E-EC3A-1B9FAC76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355" y="105304"/>
            <a:ext cx="96088" cy="9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BE1027D-8EB7-A9E0-E412-34F9CE5DA7EF}"/>
              </a:ext>
            </a:extLst>
          </p:cNvPr>
          <p:cNvSpPr txBox="1"/>
          <p:nvPr/>
        </p:nvSpPr>
        <p:spPr>
          <a:xfrm>
            <a:off x="11524280" y="-30997"/>
            <a:ext cx="7600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" dirty="0">
                <a:solidFill>
                  <a:srgbClr val="42709C"/>
                </a:solidFill>
                <a:latin typeface="+mj-ea"/>
                <a:ea typeface="+mj-ea"/>
                <a:cs typeface="Apple Symbols" panose="02000000000000000000" pitchFamily="2" charset="-79"/>
              </a:rPr>
              <a:t>Find </a:t>
            </a:r>
            <a:r>
              <a:rPr kumimoji="1" lang="en-US" altLang="zh-CN" sz="600" dirty="0" err="1">
                <a:solidFill>
                  <a:srgbClr val="42709C"/>
                </a:solidFill>
                <a:latin typeface="+mj-ea"/>
                <a:ea typeface="+mj-ea"/>
                <a:cs typeface="Apple Symbols" panose="02000000000000000000" pitchFamily="2" charset="-79"/>
              </a:rPr>
              <a:t>Zhihua</a:t>
            </a:r>
            <a:r>
              <a:rPr kumimoji="1" lang="en-US" altLang="zh-CN" sz="600" dirty="0">
                <a:solidFill>
                  <a:srgbClr val="42709C"/>
                </a:solidFill>
                <a:latin typeface="+mj-ea"/>
                <a:ea typeface="+mj-ea"/>
                <a:cs typeface="Apple Symbols" panose="02000000000000000000" pitchFamily="2" charset="-79"/>
              </a:rPr>
              <a:t> here</a:t>
            </a:r>
            <a:endParaRPr kumimoji="1" lang="zh-CN" altLang="en-US" sz="600" dirty="0">
              <a:solidFill>
                <a:srgbClr val="42709C"/>
              </a:solidFill>
              <a:latin typeface="+mj-ea"/>
              <a:ea typeface="+mj-ea"/>
              <a:cs typeface="Apple Symbols" panose="02000000000000000000" pitchFamily="2" charset="-79"/>
            </a:endParaRPr>
          </a:p>
        </p:txBody>
      </p:sp>
      <p:pic>
        <p:nvPicPr>
          <p:cNvPr id="24" name="Picture 4" descr="👇 backhand index pointing down Emoji on Google Platform">
            <a:extLst>
              <a:ext uri="{FF2B5EF4-FFF2-40B4-BE49-F238E27FC236}">
                <a16:creationId xmlns:a16="http://schemas.microsoft.com/office/drawing/2014/main" id="{1907129B-6304-A0DD-99D9-26670EBA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796" y="102915"/>
            <a:ext cx="96088" cy="9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C22474-D81E-7E05-7A6E-75B5B4C73E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52335" y="3562700"/>
            <a:ext cx="2835906" cy="11556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6A170E9-6DAF-5901-1EB2-4629AA53F51B}"/>
              </a:ext>
            </a:extLst>
          </p:cNvPr>
          <p:cNvSpPr/>
          <p:nvPr/>
        </p:nvSpPr>
        <p:spPr>
          <a:xfrm>
            <a:off x="882718" y="638058"/>
            <a:ext cx="190432" cy="8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89">
            <a:extLst>
              <a:ext uri="{FF2B5EF4-FFF2-40B4-BE49-F238E27FC236}">
                <a16:creationId xmlns:a16="http://schemas.microsoft.com/office/drawing/2014/main" id="{4F5FAEC0-3D76-6F0F-9E56-7E7EFBAAAD99}"/>
              </a:ext>
            </a:extLst>
          </p:cNvPr>
          <p:cNvSpPr txBox="1"/>
          <p:nvPr/>
        </p:nvSpPr>
        <p:spPr>
          <a:xfrm>
            <a:off x="14058" y="4308591"/>
            <a:ext cx="3421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31231"/>
                </a:solidFill>
              </a:rPr>
              <a:t>Tracking with Novel Motion Representation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25EED41-D3AA-73A0-0C07-043A4224C20B}"/>
              </a:ext>
            </a:extLst>
          </p:cNvPr>
          <p:cNvSpPr/>
          <p:nvPr/>
        </p:nvSpPr>
        <p:spPr>
          <a:xfrm>
            <a:off x="-52270" y="5258153"/>
            <a:ext cx="36574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✭Weakly-Supervised</a:t>
            </a:r>
            <a:r>
              <a:rPr lang="en-US" sz="1100" dirty="0"/>
              <a:t>: Only f</a:t>
            </a:r>
            <a:r>
              <a:rPr lang="en-US" altLang="zh-CN" sz="1100" dirty="0"/>
              <a:t>ew landmark annotations for tracking and zero annotation for motion learning.</a:t>
            </a:r>
            <a:endParaRPr lang="en-US" sz="1100" dirty="0"/>
          </a:p>
        </p:txBody>
      </p:sp>
      <p:cxnSp>
        <p:nvCxnSpPr>
          <p:cNvPr id="12" name="Straight Connector 125">
            <a:extLst>
              <a:ext uri="{FF2B5EF4-FFF2-40B4-BE49-F238E27FC236}">
                <a16:creationId xmlns:a16="http://schemas.microsoft.com/office/drawing/2014/main" id="{7B27ADE9-D0AF-F4D4-25B4-5DF1BCAAF9AE}"/>
              </a:ext>
            </a:extLst>
          </p:cNvPr>
          <p:cNvCxnSpPr>
            <a:cxnSpLocks/>
          </p:cNvCxnSpPr>
          <p:nvPr/>
        </p:nvCxnSpPr>
        <p:spPr>
          <a:xfrm>
            <a:off x="3457415" y="814138"/>
            <a:ext cx="0" cy="6016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267</Words>
  <Application>Microsoft Macintosh PowerPoint</Application>
  <PresentationFormat>宽屏</PresentationFormat>
  <Paragraphs>26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DengXian Light</vt:lpstr>
      <vt:lpstr>Arial</vt:lpstr>
      <vt:lpstr>Calibri</vt:lpstr>
      <vt:lpstr>Calibri Light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BoleiZhou</dc:creator>
  <cp:lastModifiedBy>Liu, Zhihua</cp:lastModifiedBy>
  <cp:revision>41</cp:revision>
  <dcterms:created xsi:type="dcterms:W3CDTF">2016-06-16T04:05:27Z</dcterms:created>
  <dcterms:modified xsi:type="dcterms:W3CDTF">2023-04-07T13:04:15Z</dcterms:modified>
</cp:coreProperties>
</file>